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mancio" charset="1" panose="00000500000000000000"/>
      <p:regular r:id="rId17"/>
    </p:embeddedFont>
    <p:embeddedFont>
      <p:font typeface="Proxima Nova" charset="1" panose="02000506030000020004"/>
      <p:regular r:id="rId18"/>
    </p:embeddedFont>
    <p:embeddedFont>
      <p:font typeface="HK Modular" charset="1" panose="00000800000000000000"/>
      <p:regular r:id="rId19"/>
    </p:embeddedFont>
    <p:embeddedFont>
      <p:font typeface="Proxima Nova Bold" charset="1" panose="02000506030000020004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jpe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9.png" Type="http://schemas.openxmlformats.org/officeDocument/2006/relationships/image"/><Relationship Id="rId13" Target="../media/image16.jpeg" Type="http://schemas.openxmlformats.org/officeDocument/2006/relationships/image"/><Relationship Id="rId14" Target="../media/image17.png" Type="http://schemas.openxmlformats.org/officeDocument/2006/relationships/image"/><Relationship Id="rId2" Target="../media/image5.png" Type="http://schemas.openxmlformats.org/officeDocument/2006/relationships/image"/><Relationship Id="rId3" Target="../media/image18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9.pn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21000" y="938630"/>
            <a:ext cx="5557377" cy="8409739"/>
            <a:chOff x="0" y="0"/>
            <a:chExt cx="6350000" cy="9609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609182"/>
            </a:xfrm>
            <a:custGeom>
              <a:avLst/>
              <a:gdLst/>
              <a:ahLst/>
              <a:cxnLst/>
              <a:rect r="r" b="b" t="t" l="l"/>
              <a:pathLst>
                <a:path h="9609182" w="6350000">
                  <a:moveTo>
                    <a:pt x="6350000" y="0"/>
                  </a:moveTo>
                  <a:lnTo>
                    <a:pt x="6350000" y="9609182"/>
                  </a:lnTo>
                  <a:lnTo>
                    <a:pt x="1224280" y="9609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3565" t="0" r="-635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0" y="8409739"/>
            <a:ext cx="1877261" cy="1877261"/>
            <a:chOff x="0" y="0"/>
            <a:chExt cx="2503014" cy="25030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-5400000">
            <a:off x="16410739" y="0"/>
            <a:ext cx="1877261" cy="1877261"/>
            <a:chOff x="0" y="0"/>
            <a:chExt cx="2503014" cy="25030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18" id="18"/>
          <p:cNvSpPr txBox="true"/>
          <p:nvPr/>
        </p:nvSpPr>
        <p:spPr>
          <a:xfrm rot="0">
            <a:off x="1028700" y="1019175"/>
            <a:ext cx="4498636" cy="122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8000">
                <a:solidFill>
                  <a:srgbClr val="FFFBED"/>
                </a:solidFill>
                <a:latin typeface="Amancio"/>
                <a:ea typeface="Amancio"/>
                <a:cs typeface="Amancio"/>
                <a:sym typeface="Amancio"/>
              </a:rPr>
              <a:t>Oilert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721838"/>
            <a:ext cx="957161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BED"/>
                </a:solidFill>
                <a:latin typeface="Amancio"/>
                <a:ea typeface="Amancio"/>
                <a:cs typeface="Amancio"/>
                <a:sym typeface="Amancio"/>
              </a:rPr>
              <a:t>2025 Make-IT-Wright Hackathon | Team Twizzy Tech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026763"/>
            <a:ext cx="7804244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BED"/>
                </a:solidFill>
                <a:latin typeface="Amancio"/>
                <a:ea typeface="Amancio"/>
                <a:cs typeface="Amancio"/>
                <a:sym typeface="Amancio"/>
              </a:rPr>
              <a:t>Team Members: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BED"/>
                </a:solidFill>
                <a:latin typeface="Amancio"/>
                <a:ea typeface="Amancio"/>
                <a:cs typeface="Amancio"/>
                <a:sym typeface="Amancio"/>
              </a:rPr>
              <a:t>Wyatt Sellers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BED"/>
                </a:solidFill>
                <a:latin typeface="Amancio"/>
                <a:ea typeface="Amancio"/>
                <a:cs typeface="Amancio"/>
                <a:sym typeface="Amancio"/>
              </a:rPr>
              <a:t>Madison Sellers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BED"/>
                </a:solidFill>
                <a:latin typeface="Amancio"/>
                <a:ea typeface="Amancio"/>
                <a:cs typeface="Amancio"/>
                <a:sym typeface="Amancio"/>
              </a:rPr>
              <a:t>Subiksha Vaidhyanathan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BED"/>
                </a:solidFill>
                <a:latin typeface="Amancio"/>
                <a:ea typeface="Amancio"/>
                <a:cs typeface="Amancio"/>
                <a:sym typeface="Amancio"/>
              </a:rPr>
              <a:t>Makaela Bennett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232661"/>
            <a:ext cx="110923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0"/>
              </a:lnSpc>
            </a:pPr>
            <a:r>
              <a:rPr lang="en-US" sz="5000">
                <a:solidFill>
                  <a:srgbClr val="FFFBED"/>
                </a:solidFill>
                <a:latin typeface="Amancio"/>
                <a:ea typeface="Amancio"/>
                <a:cs typeface="Amancio"/>
                <a:sym typeface="Amancio"/>
              </a:rPr>
              <a:t>Vehicle Maintenance Tracking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7474" y="0"/>
            <a:ext cx="450526" cy="10287000"/>
            <a:chOff x="0" y="0"/>
            <a:chExt cx="152400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" cy="3479800"/>
            </a:xfrm>
            <a:custGeom>
              <a:avLst/>
              <a:gdLst/>
              <a:ahLst/>
              <a:cxnLst/>
              <a:rect r="r" b="b" t="t" l="l"/>
              <a:pathLst>
                <a:path h="34798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589946" y="3034655"/>
            <a:ext cx="10863402" cy="5322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7"/>
              </a:lnSpc>
            </a:pPr>
            <a:r>
              <a:rPr lang="en-US" sz="3662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Recap:</a:t>
            </a:r>
          </a:p>
          <a:p>
            <a:pPr algn="l" marL="790717" indent="-395358" lvl="1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Oilert solves real-world vehicle maintenance tracking issues</a:t>
            </a:r>
          </a:p>
          <a:p>
            <a:pPr algn="l" marL="790717" indent="-395358" lvl="1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We built a strong foundation for future devlopment</a:t>
            </a:r>
          </a:p>
          <a:p>
            <a:pPr algn="l" marL="790717" indent="-395358" lvl="1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With more time, we aim to turn this into a fully functional, industry-grade app</a:t>
            </a:r>
          </a:p>
          <a:p>
            <a:pPr algn="ctr">
              <a:lnSpc>
                <a:spcPts val="5127"/>
              </a:lnSpc>
            </a:pPr>
          </a:p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Any questions?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89946" y="752475"/>
            <a:ext cx="9096028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Conclusion and Q&amp;A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713436" y="0"/>
            <a:ext cx="6623623" cy="10287000"/>
            <a:chOff x="0" y="0"/>
            <a:chExt cx="702288" cy="10907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2288" cy="1090707"/>
            </a:xfrm>
            <a:custGeom>
              <a:avLst/>
              <a:gdLst/>
              <a:ahLst/>
              <a:cxnLst/>
              <a:rect r="r" b="b" t="t" l="l"/>
              <a:pathLst>
                <a:path h="1090707" w="702288">
                  <a:moveTo>
                    <a:pt x="0" y="0"/>
                  </a:moveTo>
                  <a:lnTo>
                    <a:pt x="702288" y="0"/>
                  </a:lnTo>
                  <a:lnTo>
                    <a:pt x="702288" y="1090707"/>
                  </a:lnTo>
                  <a:lnTo>
                    <a:pt x="0" y="1090707"/>
                  </a:lnTo>
                  <a:close/>
                </a:path>
              </a:pathLst>
            </a:custGeom>
            <a:blipFill>
              <a:blip r:embed="rId2"/>
              <a:stretch>
                <a:fillRect l="-12123" t="0" r="-12123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7474" y="0"/>
            <a:ext cx="450526" cy="10287000"/>
            <a:chOff x="0" y="0"/>
            <a:chExt cx="152400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" cy="3479800"/>
            </a:xfrm>
            <a:custGeom>
              <a:avLst/>
              <a:gdLst/>
              <a:ahLst/>
              <a:cxnLst/>
              <a:rect r="r" b="b" t="t" l="l"/>
              <a:pathLst>
                <a:path h="34798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52475"/>
            <a:ext cx="3721341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Sources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3583" y="3066669"/>
            <a:ext cx="17100835" cy="393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323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https://www.sciencedirect.com/science/article/abs/pii/S0959652618330683 </a:t>
            </a:r>
          </a:p>
          <a:p>
            <a:pPr algn="l" marL="734059" indent="-367030" lvl="1">
              <a:lnSpc>
                <a:spcPts val="6323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https://deepblue.lib.umich.edu/bitstream/handle/2027.42/192062/CSS04-01.pdf?sequence=1&amp;isAllowed=y </a:t>
            </a:r>
          </a:p>
          <a:p>
            <a:pPr algn="l" marL="734059" indent="-367030" lvl="1">
              <a:lnSpc>
                <a:spcPts val="6323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https://www.firestonecompleteautocare.com/blog/oil-change/what-happens-if-you-dont-change-your-oil/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99946"/>
            <a:ext cx="9144000" cy="9987054"/>
            <a:chOff x="0" y="0"/>
            <a:chExt cx="6089650" cy="66511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650" cy="6651101"/>
            </a:xfrm>
            <a:custGeom>
              <a:avLst/>
              <a:gdLst/>
              <a:ahLst/>
              <a:cxnLst/>
              <a:rect r="r" b="b" t="t" l="l"/>
              <a:pathLst>
                <a:path h="6651101" w="6089650">
                  <a:moveTo>
                    <a:pt x="0" y="2246742"/>
                  </a:moveTo>
                  <a:lnTo>
                    <a:pt x="4122420" y="0"/>
                  </a:lnTo>
                  <a:lnTo>
                    <a:pt x="6089650" y="1400722"/>
                  </a:lnTo>
                  <a:lnTo>
                    <a:pt x="6089650" y="6651101"/>
                  </a:lnTo>
                  <a:lnTo>
                    <a:pt x="0" y="6651101"/>
                  </a:lnTo>
                  <a:close/>
                </a:path>
              </a:pathLst>
            </a:custGeom>
            <a:blipFill>
              <a:blip r:embed="rId2"/>
              <a:stretch>
                <a:fillRect l="0" t="-7224" r="0" b="-722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52475"/>
            <a:ext cx="7242041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What is Oilert?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36965"/>
            <a:ext cx="6824862" cy="685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9217" indent="-404608" lvl="1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Vehicle Maintenance Tracking App</a:t>
            </a:r>
          </a:p>
          <a:p>
            <a:pPr algn="l" marL="1618434" indent="-539478" lvl="2">
              <a:lnSpc>
                <a:spcPts val="5247"/>
              </a:lnSpc>
              <a:buFont typeface="Arial"/>
              <a:buChar char="⚬"/>
            </a:pPr>
            <a:r>
              <a:rPr lang="en-US" sz="3748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Log mileage easily</a:t>
            </a:r>
          </a:p>
          <a:p>
            <a:pPr algn="l" marL="1618434" indent="-539478" lvl="2">
              <a:lnSpc>
                <a:spcPts val="5247"/>
              </a:lnSpc>
              <a:buFont typeface="Arial"/>
              <a:buChar char="⚬"/>
            </a:pPr>
            <a:r>
              <a:rPr lang="en-US" sz="3748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Track oil changes</a:t>
            </a:r>
          </a:p>
          <a:p>
            <a:pPr algn="l" marL="1618434" indent="-539478" lvl="2">
              <a:lnSpc>
                <a:spcPts val="5247"/>
              </a:lnSpc>
              <a:buFont typeface="Arial"/>
              <a:buChar char="⚬"/>
            </a:pPr>
            <a:r>
              <a:rPr lang="en-US" sz="3748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Receive maintenance reminders</a:t>
            </a:r>
          </a:p>
          <a:p>
            <a:pPr algn="l" marL="1618434" indent="-539478" lvl="2">
              <a:lnSpc>
                <a:spcPts val="5247"/>
              </a:lnSpc>
              <a:buFont typeface="Arial"/>
              <a:buChar char="⚬"/>
            </a:pPr>
            <a:r>
              <a:rPr lang="en-US" sz="3748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Version control for your car's service history</a:t>
            </a:r>
          </a:p>
          <a:p>
            <a:pPr algn="l" marL="1618434" indent="-539478" lvl="2">
              <a:lnSpc>
                <a:spcPts val="5247"/>
              </a:lnSpc>
              <a:buFont typeface="Arial"/>
              <a:buChar char="⚬"/>
            </a:pPr>
            <a:r>
              <a:rPr lang="en-US" sz="3748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Helps maintain reliable service records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803006" cy="10287000"/>
          </a:xfrm>
          <a:custGeom>
            <a:avLst/>
            <a:gdLst/>
            <a:ahLst/>
            <a:cxnLst/>
            <a:rect r="r" b="b" t="t" l="l"/>
            <a:pathLst>
              <a:path h="10287000" w="4803006">
                <a:moveTo>
                  <a:pt x="0" y="0"/>
                </a:moveTo>
                <a:lnTo>
                  <a:pt x="4803006" y="0"/>
                </a:lnTo>
                <a:lnTo>
                  <a:pt x="4803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593" t="0" r="-10567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79628" y="2301116"/>
            <a:ext cx="12768797" cy="667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Increase vehicle life </a:t>
            </a:r>
          </a:p>
          <a:p>
            <a:pPr algn="l" marL="1468125" indent="-489375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R</a:t>
            </a:r>
            <a:r>
              <a:rPr lang="en-US" sz="34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educes life-cycle CO(2) emissions throughout the supply chain [1]</a:t>
            </a:r>
          </a:p>
          <a:p>
            <a:pPr algn="l" marL="1468125" indent="-489375" lvl="2">
              <a:lnSpc>
                <a:spcPts val="4760"/>
              </a:lnSpc>
              <a:buFont typeface="Arial"/>
              <a:buChar char="⚬"/>
            </a:pPr>
            <a:r>
              <a:rPr lang="en-US" sz="34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 Lessen cost of ownership by up to 50% for every four years extended [2]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Many vehicle owners change oil too early or too late, leading to unnecessary expenses or engine damage [3]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Traditional maintenance tracking is manual and unreliable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No secure, verifiable way to prove a car’s maintenance history when selling 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79628" y="205740"/>
            <a:ext cx="8858715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2537" y="1413510"/>
            <a:ext cx="14727303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Why does this matter?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7189" y="6530774"/>
            <a:ext cx="9333623" cy="3057180"/>
            <a:chOff x="0" y="0"/>
            <a:chExt cx="2161142" cy="7078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1142" cy="707871"/>
            </a:xfrm>
            <a:custGeom>
              <a:avLst/>
              <a:gdLst/>
              <a:ahLst/>
              <a:cxnLst/>
              <a:rect r="r" b="b" t="t" l="l"/>
              <a:pathLst>
                <a:path h="707871" w="2161142">
                  <a:moveTo>
                    <a:pt x="1080571" y="0"/>
                  </a:moveTo>
                  <a:cubicBezTo>
                    <a:pt x="483788" y="0"/>
                    <a:pt x="0" y="158462"/>
                    <a:pt x="0" y="353935"/>
                  </a:cubicBezTo>
                  <a:cubicBezTo>
                    <a:pt x="0" y="549408"/>
                    <a:pt x="483788" y="707871"/>
                    <a:pt x="1080571" y="707871"/>
                  </a:cubicBezTo>
                  <a:cubicBezTo>
                    <a:pt x="1677354" y="707871"/>
                    <a:pt x="2161142" y="549408"/>
                    <a:pt x="2161142" y="353935"/>
                  </a:cubicBezTo>
                  <a:cubicBezTo>
                    <a:pt x="2161142" y="158462"/>
                    <a:pt x="1677354" y="0"/>
                    <a:pt x="108057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1799" r="0" b="-51799"/>
              </a:stretch>
            </a:blipFill>
            <a:ln cap="sq">
              <a:noFill/>
              <a:prstDash val="sysDot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52475"/>
            <a:ext cx="3876871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60245"/>
            <a:ext cx="8115300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Key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992" y="3108124"/>
            <a:ext cx="15892747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Add &amp; track multiple vehicles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L</a:t>
            </a:r>
            <a:r>
              <a:rPr lang="en-US" sz="39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og gas fill-ups &amp; calculate mpg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S</a:t>
            </a:r>
            <a:r>
              <a:rPr lang="en-US" sz="39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et reminders for maintenance (oil changes, tire rotations, etc)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View detailed maintenance history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6355" y="2032637"/>
            <a:ext cx="3914402" cy="7828804"/>
          </a:xfrm>
          <a:custGeom>
            <a:avLst/>
            <a:gdLst/>
            <a:ahLst/>
            <a:cxnLst/>
            <a:rect r="r" b="b" t="t" l="l"/>
            <a:pathLst>
              <a:path h="7828804" w="3914402">
                <a:moveTo>
                  <a:pt x="0" y="0"/>
                </a:moveTo>
                <a:lnTo>
                  <a:pt x="3914402" y="0"/>
                </a:lnTo>
                <a:lnTo>
                  <a:pt x="3914402" y="7828804"/>
                </a:lnTo>
                <a:lnTo>
                  <a:pt x="0" y="782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1378" y="4988794"/>
            <a:ext cx="2884357" cy="309413"/>
          </a:xfrm>
          <a:custGeom>
            <a:avLst/>
            <a:gdLst/>
            <a:ahLst/>
            <a:cxnLst/>
            <a:rect r="r" b="b" t="t" l="l"/>
            <a:pathLst>
              <a:path h="309413" w="2884357">
                <a:moveTo>
                  <a:pt x="0" y="0"/>
                </a:moveTo>
                <a:lnTo>
                  <a:pt x="2884357" y="0"/>
                </a:lnTo>
                <a:lnTo>
                  <a:pt x="2884357" y="309412"/>
                </a:lnTo>
                <a:lnTo>
                  <a:pt x="0" y="30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3556" y="5284866"/>
            <a:ext cx="1575789" cy="380375"/>
          </a:xfrm>
          <a:custGeom>
            <a:avLst/>
            <a:gdLst/>
            <a:ahLst/>
            <a:cxnLst/>
            <a:rect r="r" b="b" t="t" l="l"/>
            <a:pathLst>
              <a:path h="380375" w="1575789">
                <a:moveTo>
                  <a:pt x="0" y="0"/>
                </a:moveTo>
                <a:lnTo>
                  <a:pt x="1575789" y="0"/>
                </a:lnTo>
                <a:lnTo>
                  <a:pt x="1575789" y="380375"/>
                </a:lnTo>
                <a:lnTo>
                  <a:pt x="0" y="380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13556" y="5756852"/>
            <a:ext cx="1575789" cy="380375"/>
          </a:xfrm>
          <a:custGeom>
            <a:avLst/>
            <a:gdLst/>
            <a:ahLst/>
            <a:cxnLst/>
            <a:rect r="r" b="b" t="t" l="l"/>
            <a:pathLst>
              <a:path h="380375" w="1575789">
                <a:moveTo>
                  <a:pt x="0" y="0"/>
                </a:moveTo>
                <a:lnTo>
                  <a:pt x="1575789" y="0"/>
                </a:lnTo>
                <a:lnTo>
                  <a:pt x="1575789" y="380374"/>
                </a:lnTo>
                <a:lnTo>
                  <a:pt x="0" y="380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45783" y="6753083"/>
            <a:ext cx="2935546" cy="618675"/>
          </a:xfrm>
          <a:custGeom>
            <a:avLst/>
            <a:gdLst/>
            <a:ahLst/>
            <a:cxnLst/>
            <a:rect r="r" b="b" t="t" l="l"/>
            <a:pathLst>
              <a:path h="618675" w="2935546">
                <a:moveTo>
                  <a:pt x="0" y="0"/>
                </a:moveTo>
                <a:lnTo>
                  <a:pt x="2935546" y="0"/>
                </a:lnTo>
                <a:lnTo>
                  <a:pt x="2935546" y="618675"/>
                </a:lnTo>
                <a:lnTo>
                  <a:pt x="0" y="6186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0070" r="0" b="-3007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44898" y="2032637"/>
            <a:ext cx="3914402" cy="7828804"/>
          </a:xfrm>
          <a:custGeom>
            <a:avLst/>
            <a:gdLst/>
            <a:ahLst/>
            <a:cxnLst/>
            <a:rect r="r" b="b" t="t" l="l"/>
            <a:pathLst>
              <a:path h="7828804" w="3914402">
                <a:moveTo>
                  <a:pt x="0" y="0"/>
                </a:moveTo>
                <a:lnTo>
                  <a:pt x="3914402" y="0"/>
                </a:lnTo>
                <a:lnTo>
                  <a:pt x="3914402" y="7828804"/>
                </a:lnTo>
                <a:lnTo>
                  <a:pt x="0" y="782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60930" y="2557444"/>
            <a:ext cx="654749" cy="215472"/>
          </a:xfrm>
          <a:custGeom>
            <a:avLst/>
            <a:gdLst/>
            <a:ahLst/>
            <a:cxnLst/>
            <a:rect r="r" b="b" t="t" l="l"/>
            <a:pathLst>
              <a:path h="215472" w="654749">
                <a:moveTo>
                  <a:pt x="0" y="0"/>
                </a:moveTo>
                <a:lnTo>
                  <a:pt x="654748" y="0"/>
                </a:lnTo>
                <a:lnTo>
                  <a:pt x="654748" y="215471"/>
                </a:lnTo>
                <a:lnTo>
                  <a:pt x="0" y="215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427795" y="2458923"/>
            <a:ext cx="412513" cy="412513"/>
          </a:xfrm>
          <a:custGeom>
            <a:avLst/>
            <a:gdLst/>
            <a:ahLst/>
            <a:cxnLst/>
            <a:rect r="r" b="b" t="t" l="l"/>
            <a:pathLst>
              <a:path h="412513" w="412513">
                <a:moveTo>
                  <a:pt x="0" y="0"/>
                </a:moveTo>
                <a:lnTo>
                  <a:pt x="412513" y="0"/>
                </a:lnTo>
                <a:lnTo>
                  <a:pt x="412513" y="412513"/>
                </a:lnTo>
                <a:lnTo>
                  <a:pt x="0" y="412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20754" y="2557444"/>
            <a:ext cx="226596" cy="215472"/>
          </a:xfrm>
          <a:custGeom>
            <a:avLst/>
            <a:gdLst/>
            <a:ahLst/>
            <a:cxnLst/>
            <a:rect r="r" b="b" t="t" l="l"/>
            <a:pathLst>
              <a:path h="215472" w="226596">
                <a:moveTo>
                  <a:pt x="0" y="0"/>
                </a:moveTo>
                <a:lnTo>
                  <a:pt x="226595" y="0"/>
                </a:lnTo>
                <a:lnTo>
                  <a:pt x="226595" y="215471"/>
                </a:lnTo>
                <a:lnTo>
                  <a:pt x="0" y="2154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674346" y="3742252"/>
            <a:ext cx="3255505" cy="1159789"/>
            <a:chOff x="0" y="0"/>
            <a:chExt cx="1140757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0757" cy="406400"/>
            </a:xfrm>
            <a:custGeom>
              <a:avLst/>
              <a:gdLst/>
              <a:ahLst/>
              <a:cxnLst/>
              <a:rect r="r" b="b" t="t" l="l"/>
              <a:pathLst>
                <a:path h="406400" w="1140757">
                  <a:moveTo>
                    <a:pt x="937557" y="0"/>
                  </a:moveTo>
                  <a:cubicBezTo>
                    <a:pt x="1049787" y="0"/>
                    <a:pt x="1140757" y="90970"/>
                    <a:pt x="1140757" y="203200"/>
                  </a:cubicBezTo>
                  <a:cubicBezTo>
                    <a:pt x="1140757" y="315430"/>
                    <a:pt x="1049787" y="406400"/>
                    <a:pt x="937557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37557" y="0"/>
                  </a:lnTo>
                </a:path>
              </a:pathLst>
            </a:custGeom>
            <a:blipFill>
              <a:blip r:embed="rId13"/>
              <a:stretch>
                <a:fillRect l="0" t="-55134" r="0" b="-5513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674346" y="5176957"/>
            <a:ext cx="3255505" cy="1159789"/>
            <a:chOff x="0" y="0"/>
            <a:chExt cx="1140757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0757" cy="406400"/>
            </a:xfrm>
            <a:custGeom>
              <a:avLst/>
              <a:gdLst/>
              <a:ahLst/>
              <a:cxnLst/>
              <a:rect r="r" b="b" t="t" l="l"/>
              <a:pathLst>
                <a:path h="406400" w="1140757">
                  <a:moveTo>
                    <a:pt x="937557" y="0"/>
                  </a:moveTo>
                  <a:cubicBezTo>
                    <a:pt x="1049787" y="0"/>
                    <a:pt x="1140757" y="90970"/>
                    <a:pt x="1140757" y="203200"/>
                  </a:cubicBezTo>
                  <a:cubicBezTo>
                    <a:pt x="1140757" y="315430"/>
                    <a:pt x="1049787" y="406400"/>
                    <a:pt x="937557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37557" y="0"/>
                  </a:lnTo>
                </a:path>
              </a:pathLst>
            </a:custGeom>
            <a:blipFill>
              <a:blip r:embed="rId14"/>
              <a:stretch>
                <a:fillRect l="0" t="-16246" r="0" b="-1624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674346" y="6612971"/>
            <a:ext cx="3255505" cy="1159789"/>
            <a:chOff x="0" y="0"/>
            <a:chExt cx="1140757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40757" cy="406400"/>
            </a:xfrm>
            <a:custGeom>
              <a:avLst/>
              <a:gdLst/>
              <a:ahLst/>
              <a:cxnLst/>
              <a:rect r="r" b="b" t="t" l="l"/>
              <a:pathLst>
                <a:path h="406400" w="1140757">
                  <a:moveTo>
                    <a:pt x="937557" y="0"/>
                  </a:moveTo>
                  <a:cubicBezTo>
                    <a:pt x="1049787" y="0"/>
                    <a:pt x="1140757" y="90970"/>
                    <a:pt x="1140757" y="203200"/>
                  </a:cubicBezTo>
                  <a:cubicBezTo>
                    <a:pt x="1140757" y="315430"/>
                    <a:pt x="1049787" y="406400"/>
                    <a:pt x="937557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37557" y="0"/>
                  </a:lnTo>
                </a:path>
              </a:pathLst>
            </a:custGeom>
            <a:blipFill>
              <a:blip r:embed="rId15"/>
              <a:stretch>
                <a:fillRect l="-53126" t="0" r="-53126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771525"/>
            <a:ext cx="5871091" cy="126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Layout of Oilert -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8637" y="2125850"/>
            <a:ext cx="237482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 Loading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73811" y="4603611"/>
            <a:ext cx="679490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Login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71378" y="5269631"/>
            <a:ext cx="1323380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Username: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71378" y="5741617"/>
            <a:ext cx="1252895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Password: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40684" y="3141083"/>
            <a:ext cx="214574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tWizzy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Tech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59984" y="6856998"/>
            <a:ext cx="1907143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Account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37121" y="2125850"/>
            <a:ext cx="290703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    2. Main Menu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6868" y="2889624"/>
            <a:ext cx="2651403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-Create an account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6868" y="3370318"/>
            <a:ext cx="2010847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-Account login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64603" y="2889624"/>
            <a:ext cx="4894064" cy="194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-Settings: Account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               Language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                       Dark/Light Mode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  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81839" y="4463911"/>
            <a:ext cx="18087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-Notifications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70147" y="4005380"/>
            <a:ext cx="2663905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1999 Lincoln Towncar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88304" y="5406973"/>
            <a:ext cx="2627590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1978 Chevy Silverado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449492" y="7024321"/>
            <a:ext cx="1705213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+ Add Vehicle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29227" y="2864223"/>
            <a:ext cx="214574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Oilert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315678" y="4399777"/>
            <a:ext cx="167866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Miles: 115,263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15678" y="5776808"/>
            <a:ext cx="1816060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Miles: 203,693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81839" y="5090656"/>
            <a:ext cx="3816191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-Vehicle Profiles: Dropdown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6355" y="2032637"/>
            <a:ext cx="3914402" cy="7828804"/>
          </a:xfrm>
          <a:custGeom>
            <a:avLst/>
            <a:gdLst/>
            <a:ahLst/>
            <a:cxnLst/>
            <a:rect r="r" b="b" t="t" l="l"/>
            <a:pathLst>
              <a:path h="7828804" w="3914402">
                <a:moveTo>
                  <a:pt x="0" y="0"/>
                </a:moveTo>
                <a:lnTo>
                  <a:pt x="3914402" y="0"/>
                </a:lnTo>
                <a:lnTo>
                  <a:pt x="3914402" y="7828804"/>
                </a:lnTo>
                <a:lnTo>
                  <a:pt x="0" y="782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16074" y="3138163"/>
            <a:ext cx="3194965" cy="1423408"/>
            <a:chOff x="0" y="0"/>
            <a:chExt cx="22190713" cy="98863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190714" cy="9886317"/>
            </a:xfrm>
            <a:custGeom>
              <a:avLst/>
              <a:gdLst/>
              <a:ahLst/>
              <a:cxnLst/>
              <a:rect r="r" b="b" t="t" l="l"/>
              <a:pathLst>
                <a:path h="9886317" w="22190714">
                  <a:moveTo>
                    <a:pt x="22190714" y="241130"/>
                  </a:moveTo>
                  <a:lnTo>
                    <a:pt x="22190714" y="9642751"/>
                  </a:lnTo>
                  <a:cubicBezTo>
                    <a:pt x="22190714" y="9777321"/>
                    <a:pt x="21661095" y="9886317"/>
                    <a:pt x="21007209" y="9886317"/>
                  </a:cubicBezTo>
                  <a:lnTo>
                    <a:pt x="1183505" y="9886317"/>
                  </a:lnTo>
                  <a:cubicBezTo>
                    <a:pt x="529618" y="9886317"/>
                    <a:pt x="0" y="9777321"/>
                    <a:pt x="0" y="9642751"/>
                  </a:cubicBezTo>
                  <a:lnTo>
                    <a:pt x="0" y="241130"/>
                  </a:lnTo>
                  <a:cubicBezTo>
                    <a:pt x="0" y="117642"/>
                    <a:pt x="446773" y="15954"/>
                    <a:pt x="1024915" y="0"/>
                  </a:cubicBezTo>
                  <a:lnTo>
                    <a:pt x="21165798" y="0"/>
                  </a:lnTo>
                  <a:cubicBezTo>
                    <a:pt x="21743941" y="15954"/>
                    <a:pt x="22190714" y="117642"/>
                    <a:pt x="22190714" y="241130"/>
                  </a:cubicBezTo>
                  <a:close/>
                </a:path>
              </a:pathLst>
            </a:custGeom>
            <a:blipFill>
              <a:blip r:embed="rId3"/>
              <a:stretch>
                <a:fillRect l="-78965" t="0" r="-7896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704730" y="8745416"/>
            <a:ext cx="3255505" cy="1116025"/>
            <a:chOff x="0" y="0"/>
            <a:chExt cx="1140757" cy="3910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0757" cy="391065"/>
            </a:xfrm>
            <a:custGeom>
              <a:avLst/>
              <a:gdLst/>
              <a:ahLst/>
              <a:cxnLst/>
              <a:rect r="r" b="b" t="t" l="l"/>
              <a:pathLst>
                <a:path h="391065" w="1140757">
                  <a:moveTo>
                    <a:pt x="937557" y="0"/>
                  </a:moveTo>
                  <a:cubicBezTo>
                    <a:pt x="1049787" y="0"/>
                    <a:pt x="1140757" y="87537"/>
                    <a:pt x="1140757" y="195532"/>
                  </a:cubicBezTo>
                  <a:cubicBezTo>
                    <a:pt x="1140757" y="303527"/>
                    <a:pt x="1049787" y="391065"/>
                    <a:pt x="937557" y="391065"/>
                  </a:cubicBezTo>
                  <a:lnTo>
                    <a:pt x="203200" y="391065"/>
                  </a:lnTo>
                  <a:cubicBezTo>
                    <a:pt x="90970" y="391065"/>
                    <a:pt x="0" y="303527"/>
                    <a:pt x="0" y="195532"/>
                  </a:cubicBezTo>
                  <a:cubicBezTo>
                    <a:pt x="0" y="87537"/>
                    <a:pt x="90970" y="0"/>
                    <a:pt x="203200" y="0"/>
                  </a:cubicBezTo>
                  <a:lnTo>
                    <a:pt x="937557" y="0"/>
                  </a:lnTo>
                </a:path>
              </a:pathLst>
            </a:custGeom>
            <a:blipFill>
              <a:blip r:embed="rId3"/>
              <a:stretch>
                <a:fillRect l="-49234" t="0" r="-4923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344898" y="2032637"/>
            <a:ext cx="3914402" cy="7828804"/>
          </a:xfrm>
          <a:custGeom>
            <a:avLst/>
            <a:gdLst/>
            <a:ahLst/>
            <a:cxnLst/>
            <a:rect r="r" b="b" t="t" l="l"/>
            <a:pathLst>
              <a:path h="7828804" w="3914402">
                <a:moveTo>
                  <a:pt x="0" y="0"/>
                </a:moveTo>
                <a:lnTo>
                  <a:pt x="3914402" y="0"/>
                </a:lnTo>
                <a:lnTo>
                  <a:pt x="3914402" y="7828804"/>
                </a:lnTo>
                <a:lnTo>
                  <a:pt x="0" y="782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704617" y="4919211"/>
            <a:ext cx="3194965" cy="1861082"/>
            <a:chOff x="0" y="0"/>
            <a:chExt cx="22190713" cy="129261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90714" cy="12926196"/>
            </a:xfrm>
            <a:custGeom>
              <a:avLst/>
              <a:gdLst/>
              <a:ahLst/>
              <a:cxnLst/>
              <a:rect r="r" b="b" t="t" l="l"/>
              <a:pathLst>
                <a:path h="12926196" w="22190714">
                  <a:moveTo>
                    <a:pt x="22190714" y="315273"/>
                  </a:moveTo>
                  <a:lnTo>
                    <a:pt x="22190714" y="12607738"/>
                  </a:lnTo>
                  <a:cubicBezTo>
                    <a:pt x="22190714" y="12783686"/>
                    <a:pt x="21661095" y="12926196"/>
                    <a:pt x="21007209" y="12926196"/>
                  </a:cubicBezTo>
                  <a:lnTo>
                    <a:pt x="1183505" y="12926196"/>
                  </a:lnTo>
                  <a:cubicBezTo>
                    <a:pt x="529618" y="12926196"/>
                    <a:pt x="0" y="12783686"/>
                    <a:pt x="0" y="12607738"/>
                  </a:cubicBezTo>
                  <a:lnTo>
                    <a:pt x="0" y="315273"/>
                  </a:lnTo>
                  <a:cubicBezTo>
                    <a:pt x="0" y="153815"/>
                    <a:pt x="446773" y="20859"/>
                    <a:pt x="1024915" y="0"/>
                  </a:cubicBezTo>
                  <a:lnTo>
                    <a:pt x="21165798" y="0"/>
                  </a:lnTo>
                  <a:cubicBezTo>
                    <a:pt x="21743941" y="20859"/>
                    <a:pt x="22190714" y="153815"/>
                    <a:pt x="22190714" y="315273"/>
                  </a:cubicBezTo>
                  <a:close/>
                </a:path>
              </a:pathLst>
            </a:custGeom>
            <a:blipFill>
              <a:blip r:embed="rId3"/>
              <a:stretch>
                <a:fillRect l="-118619" t="0" r="-11861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660930" y="2557444"/>
            <a:ext cx="654749" cy="215472"/>
          </a:xfrm>
          <a:custGeom>
            <a:avLst/>
            <a:gdLst/>
            <a:ahLst/>
            <a:cxnLst/>
            <a:rect r="r" b="b" t="t" l="l"/>
            <a:pathLst>
              <a:path h="215472" w="654749">
                <a:moveTo>
                  <a:pt x="0" y="0"/>
                </a:moveTo>
                <a:lnTo>
                  <a:pt x="654748" y="0"/>
                </a:lnTo>
                <a:lnTo>
                  <a:pt x="654748" y="215471"/>
                </a:lnTo>
                <a:lnTo>
                  <a:pt x="0" y="21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427795" y="2458923"/>
            <a:ext cx="412513" cy="412513"/>
          </a:xfrm>
          <a:custGeom>
            <a:avLst/>
            <a:gdLst/>
            <a:ahLst/>
            <a:cxnLst/>
            <a:rect r="r" b="b" t="t" l="l"/>
            <a:pathLst>
              <a:path h="412513" w="412513">
                <a:moveTo>
                  <a:pt x="0" y="0"/>
                </a:moveTo>
                <a:lnTo>
                  <a:pt x="412513" y="0"/>
                </a:lnTo>
                <a:lnTo>
                  <a:pt x="412513" y="412513"/>
                </a:lnTo>
                <a:lnTo>
                  <a:pt x="0" y="4125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20754" y="2557444"/>
            <a:ext cx="226596" cy="215472"/>
          </a:xfrm>
          <a:custGeom>
            <a:avLst/>
            <a:gdLst/>
            <a:ahLst/>
            <a:cxnLst/>
            <a:rect r="r" b="b" t="t" l="l"/>
            <a:pathLst>
              <a:path h="215472" w="226596">
                <a:moveTo>
                  <a:pt x="0" y="0"/>
                </a:moveTo>
                <a:lnTo>
                  <a:pt x="226595" y="0"/>
                </a:lnTo>
                <a:lnTo>
                  <a:pt x="226595" y="215471"/>
                </a:lnTo>
                <a:lnTo>
                  <a:pt x="0" y="215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816074" y="2832502"/>
            <a:ext cx="604838" cy="183360"/>
            <a:chOff x="0" y="0"/>
            <a:chExt cx="1512809" cy="4586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12809" cy="458617"/>
            </a:xfrm>
            <a:custGeom>
              <a:avLst/>
              <a:gdLst/>
              <a:ahLst/>
              <a:cxnLst/>
              <a:rect r="r" b="b" t="t" l="l"/>
              <a:pathLst>
                <a:path h="458617" w="1512809">
                  <a:moveTo>
                    <a:pt x="0" y="2293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512809" y="203200"/>
                  </a:lnTo>
                  <a:lnTo>
                    <a:pt x="1512809" y="255417"/>
                  </a:lnTo>
                  <a:lnTo>
                    <a:pt x="406400" y="255417"/>
                  </a:lnTo>
                  <a:lnTo>
                    <a:pt x="406400" y="458617"/>
                  </a:lnTo>
                  <a:lnTo>
                    <a:pt x="0" y="22930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165100"/>
              <a:ext cx="1411209" cy="90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059621" y="4649534"/>
            <a:ext cx="2707869" cy="653644"/>
          </a:xfrm>
          <a:custGeom>
            <a:avLst/>
            <a:gdLst/>
            <a:ahLst/>
            <a:cxnLst/>
            <a:rect r="r" b="b" t="t" l="l"/>
            <a:pathLst>
              <a:path h="653644" w="2707869">
                <a:moveTo>
                  <a:pt x="0" y="0"/>
                </a:moveTo>
                <a:lnTo>
                  <a:pt x="2707870" y="0"/>
                </a:lnTo>
                <a:lnTo>
                  <a:pt x="2707870" y="653644"/>
                </a:lnTo>
                <a:lnTo>
                  <a:pt x="0" y="653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059621" y="5253855"/>
            <a:ext cx="2707869" cy="653644"/>
          </a:xfrm>
          <a:custGeom>
            <a:avLst/>
            <a:gdLst/>
            <a:ahLst/>
            <a:cxnLst/>
            <a:rect r="r" b="b" t="t" l="l"/>
            <a:pathLst>
              <a:path h="653644" w="2707869">
                <a:moveTo>
                  <a:pt x="0" y="0"/>
                </a:moveTo>
                <a:lnTo>
                  <a:pt x="2707870" y="0"/>
                </a:lnTo>
                <a:lnTo>
                  <a:pt x="2707870" y="653644"/>
                </a:lnTo>
                <a:lnTo>
                  <a:pt x="0" y="653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059621" y="6145624"/>
            <a:ext cx="2707869" cy="869172"/>
          </a:xfrm>
          <a:custGeom>
            <a:avLst/>
            <a:gdLst/>
            <a:ahLst/>
            <a:cxnLst/>
            <a:rect r="r" b="b" t="t" l="l"/>
            <a:pathLst>
              <a:path h="869172" w="2707869">
                <a:moveTo>
                  <a:pt x="0" y="0"/>
                </a:moveTo>
                <a:lnTo>
                  <a:pt x="2707870" y="0"/>
                </a:lnTo>
                <a:lnTo>
                  <a:pt x="2707870" y="869172"/>
                </a:lnTo>
                <a:lnTo>
                  <a:pt x="0" y="869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573" r="0" b="-257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059621" y="7252921"/>
            <a:ext cx="2707869" cy="869172"/>
          </a:xfrm>
          <a:custGeom>
            <a:avLst/>
            <a:gdLst/>
            <a:ahLst/>
            <a:cxnLst/>
            <a:rect r="r" b="b" t="t" l="l"/>
            <a:pathLst>
              <a:path h="869172" w="2707869">
                <a:moveTo>
                  <a:pt x="0" y="0"/>
                </a:moveTo>
                <a:lnTo>
                  <a:pt x="2707870" y="0"/>
                </a:lnTo>
                <a:lnTo>
                  <a:pt x="2707870" y="869171"/>
                </a:lnTo>
                <a:lnTo>
                  <a:pt x="0" y="8691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573" r="0" b="-257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657087" y="8407842"/>
            <a:ext cx="1512938" cy="675149"/>
          </a:xfrm>
          <a:custGeom>
            <a:avLst/>
            <a:gdLst/>
            <a:ahLst/>
            <a:cxnLst/>
            <a:rect r="r" b="b" t="t" l="l"/>
            <a:pathLst>
              <a:path h="675149" w="1512938">
                <a:moveTo>
                  <a:pt x="0" y="0"/>
                </a:moveTo>
                <a:lnTo>
                  <a:pt x="1512938" y="0"/>
                </a:lnTo>
                <a:lnTo>
                  <a:pt x="1512938" y="675149"/>
                </a:lnTo>
                <a:lnTo>
                  <a:pt x="0" y="6751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704617" y="3554468"/>
            <a:ext cx="3194965" cy="1699387"/>
            <a:chOff x="0" y="0"/>
            <a:chExt cx="22190713" cy="1180313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190714" cy="11803139"/>
            </a:xfrm>
            <a:custGeom>
              <a:avLst/>
              <a:gdLst/>
              <a:ahLst/>
              <a:cxnLst/>
              <a:rect r="r" b="b" t="t" l="l"/>
              <a:pathLst>
                <a:path h="11803139" w="22190714">
                  <a:moveTo>
                    <a:pt x="22190714" y="287881"/>
                  </a:moveTo>
                  <a:lnTo>
                    <a:pt x="22190714" y="11512350"/>
                  </a:lnTo>
                  <a:cubicBezTo>
                    <a:pt x="22190714" y="11673011"/>
                    <a:pt x="21661095" y="11803139"/>
                    <a:pt x="21007209" y="11803139"/>
                  </a:cubicBezTo>
                  <a:lnTo>
                    <a:pt x="1183505" y="11803139"/>
                  </a:lnTo>
                  <a:cubicBezTo>
                    <a:pt x="529618" y="11803139"/>
                    <a:pt x="0" y="11673011"/>
                    <a:pt x="0" y="11512350"/>
                  </a:cubicBezTo>
                  <a:lnTo>
                    <a:pt x="0" y="287881"/>
                  </a:lnTo>
                  <a:cubicBezTo>
                    <a:pt x="0" y="140451"/>
                    <a:pt x="446773" y="19047"/>
                    <a:pt x="1024915" y="0"/>
                  </a:cubicBezTo>
                  <a:lnTo>
                    <a:pt x="21165798" y="0"/>
                  </a:lnTo>
                  <a:cubicBezTo>
                    <a:pt x="21743941" y="19047"/>
                    <a:pt x="22190714" y="140451"/>
                    <a:pt x="22190714" y="287881"/>
                  </a:cubicBezTo>
                  <a:close/>
                </a:path>
              </a:pathLst>
            </a:custGeom>
            <a:blipFill>
              <a:blip r:embed="rId13"/>
              <a:stretch>
                <a:fillRect l="0" t="-20417" r="0" b="-20417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763890" y="4881111"/>
            <a:ext cx="2663905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1999 Lincoln Towncar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13704730" y="5265078"/>
            <a:ext cx="3194937" cy="19050"/>
          </a:xfrm>
          <a:prstGeom prst="line">
            <a:avLst/>
          </a:prstGeom>
          <a:ln cap="flat" w="38100">
            <a:solidFill>
              <a:srgbClr val="5E5E5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3804599" y="5455578"/>
            <a:ext cx="424628" cy="445657"/>
            <a:chOff x="0" y="0"/>
            <a:chExt cx="111836" cy="1173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1836" cy="117375"/>
            </a:xfrm>
            <a:custGeom>
              <a:avLst/>
              <a:gdLst/>
              <a:ahLst/>
              <a:cxnLst/>
              <a:rect r="r" b="b" t="t" l="l"/>
              <a:pathLst>
                <a:path h="117375" w="111836">
                  <a:moveTo>
                    <a:pt x="0" y="0"/>
                  </a:moveTo>
                  <a:lnTo>
                    <a:pt x="111836" y="0"/>
                  </a:lnTo>
                  <a:lnTo>
                    <a:pt x="111836" y="117375"/>
                  </a:lnTo>
                  <a:lnTo>
                    <a:pt x="0" y="1173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11836" cy="155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771525"/>
            <a:ext cx="5871091" cy="126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Layout of Oilert -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0985" y="2125850"/>
            <a:ext cx="291012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  3. Add Vehicle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35536" y="2125850"/>
            <a:ext cx="351020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    4. Vehicle Profile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229227" y="2864223"/>
            <a:ext cx="214574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Oilert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22076" y="3630033"/>
            <a:ext cx="178296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+ Add Photo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72914" y="2459757"/>
            <a:ext cx="691158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Menu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14671" y="4757286"/>
            <a:ext cx="703183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Miles: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214671" y="5375255"/>
            <a:ext cx="1598176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Oil Changed: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171139" y="6407549"/>
            <a:ext cx="2484834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Transmission Fluid +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830507" y="7482084"/>
            <a:ext cx="1166098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Coolant +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65464" y="8539994"/>
            <a:ext cx="896183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Submit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3804599" y="6080530"/>
            <a:ext cx="424628" cy="445657"/>
            <a:chOff x="0" y="0"/>
            <a:chExt cx="111836" cy="1173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1836" cy="117375"/>
            </a:xfrm>
            <a:custGeom>
              <a:avLst/>
              <a:gdLst/>
              <a:ahLst/>
              <a:cxnLst/>
              <a:rect r="r" b="b" t="t" l="l"/>
              <a:pathLst>
                <a:path h="117375" w="111836">
                  <a:moveTo>
                    <a:pt x="0" y="0"/>
                  </a:moveTo>
                  <a:lnTo>
                    <a:pt x="111836" y="0"/>
                  </a:lnTo>
                  <a:lnTo>
                    <a:pt x="111836" y="117375"/>
                  </a:lnTo>
                  <a:lnTo>
                    <a:pt x="0" y="1173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11836" cy="155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3920889" y="5396579"/>
            <a:ext cx="1920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+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920889" y="6015704"/>
            <a:ext cx="1920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+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334121" y="5472984"/>
            <a:ext cx="1935956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Filled Fuel Tank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334121" y="6097937"/>
            <a:ext cx="1534001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Changed Oil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3674346" y="7248053"/>
            <a:ext cx="3255505" cy="1159789"/>
            <a:chOff x="0" y="0"/>
            <a:chExt cx="1140757" cy="4064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40757" cy="406400"/>
            </a:xfrm>
            <a:custGeom>
              <a:avLst/>
              <a:gdLst/>
              <a:ahLst/>
              <a:cxnLst/>
              <a:rect r="r" b="b" t="t" l="l"/>
              <a:pathLst>
                <a:path h="406400" w="1140757">
                  <a:moveTo>
                    <a:pt x="937557" y="0"/>
                  </a:moveTo>
                  <a:cubicBezTo>
                    <a:pt x="1049787" y="0"/>
                    <a:pt x="1140757" y="90970"/>
                    <a:pt x="1140757" y="203200"/>
                  </a:cubicBezTo>
                  <a:cubicBezTo>
                    <a:pt x="1140757" y="315430"/>
                    <a:pt x="1049787" y="406400"/>
                    <a:pt x="937557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37557" y="0"/>
                  </a:lnTo>
                </a:path>
              </a:pathLst>
            </a:custGeom>
            <a:blipFill>
              <a:blip r:embed="rId14"/>
              <a:stretch>
                <a:fillRect l="0" t="-16246" r="0" b="-16246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13988304" y="7482084"/>
            <a:ext cx="2627590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1978 Chevy Silverado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394069" y="7916670"/>
            <a:ext cx="1816060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Miles: 203,693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449492" y="9098006"/>
            <a:ext cx="1705213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+ Add Vehicle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514" y="1731067"/>
            <a:ext cx="3914402" cy="7828804"/>
          </a:xfrm>
          <a:custGeom>
            <a:avLst/>
            <a:gdLst/>
            <a:ahLst/>
            <a:cxnLst/>
            <a:rect r="r" b="b" t="t" l="l"/>
            <a:pathLst>
              <a:path h="7828804" w="3914402">
                <a:moveTo>
                  <a:pt x="0" y="0"/>
                </a:moveTo>
                <a:lnTo>
                  <a:pt x="3914402" y="0"/>
                </a:lnTo>
                <a:lnTo>
                  <a:pt x="3914402" y="7828803"/>
                </a:lnTo>
                <a:lnTo>
                  <a:pt x="0" y="782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82233" y="2530931"/>
            <a:ext cx="604838" cy="183360"/>
            <a:chOff x="0" y="0"/>
            <a:chExt cx="1512809" cy="4586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2809" cy="458617"/>
            </a:xfrm>
            <a:custGeom>
              <a:avLst/>
              <a:gdLst/>
              <a:ahLst/>
              <a:cxnLst/>
              <a:rect r="r" b="b" t="t" l="l"/>
              <a:pathLst>
                <a:path h="458617" w="1512809">
                  <a:moveTo>
                    <a:pt x="0" y="22930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512809" y="203200"/>
                  </a:lnTo>
                  <a:lnTo>
                    <a:pt x="1512809" y="255417"/>
                  </a:lnTo>
                  <a:lnTo>
                    <a:pt x="406400" y="255417"/>
                  </a:lnTo>
                  <a:lnTo>
                    <a:pt x="406400" y="458617"/>
                  </a:lnTo>
                  <a:lnTo>
                    <a:pt x="0" y="22930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165100"/>
              <a:ext cx="1411209" cy="90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25781" y="4532201"/>
            <a:ext cx="2707869" cy="653644"/>
          </a:xfrm>
          <a:custGeom>
            <a:avLst/>
            <a:gdLst/>
            <a:ahLst/>
            <a:cxnLst/>
            <a:rect r="r" b="b" t="t" l="l"/>
            <a:pathLst>
              <a:path h="653644" w="2707869">
                <a:moveTo>
                  <a:pt x="0" y="0"/>
                </a:moveTo>
                <a:lnTo>
                  <a:pt x="2707869" y="0"/>
                </a:lnTo>
                <a:lnTo>
                  <a:pt x="2707869" y="653644"/>
                </a:lnTo>
                <a:lnTo>
                  <a:pt x="0" y="653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25781" y="5127165"/>
            <a:ext cx="2707869" cy="653644"/>
          </a:xfrm>
          <a:custGeom>
            <a:avLst/>
            <a:gdLst/>
            <a:ahLst/>
            <a:cxnLst/>
            <a:rect r="r" b="b" t="t" l="l"/>
            <a:pathLst>
              <a:path h="653644" w="2707869">
                <a:moveTo>
                  <a:pt x="0" y="0"/>
                </a:moveTo>
                <a:lnTo>
                  <a:pt x="2707869" y="0"/>
                </a:lnTo>
                <a:lnTo>
                  <a:pt x="2707869" y="653643"/>
                </a:lnTo>
                <a:lnTo>
                  <a:pt x="0" y="653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23246" y="8106272"/>
            <a:ext cx="1512938" cy="675149"/>
          </a:xfrm>
          <a:custGeom>
            <a:avLst/>
            <a:gdLst/>
            <a:ahLst/>
            <a:cxnLst/>
            <a:rect r="r" b="b" t="t" l="l"/>
            <a:pathLst>
              <a:path h="675149" w="1512938">
                <a:moveTo>
                  <a:pt x="0" y="0"/>
                </a:moveTo>
                <a:lnTo>
                  <a:pt x="1512938" y="0"/>
                </a:lnTo>
                <a:lnTo>
                  <a:pt x="1512938" y="675148"/>
                </a:lnTo>
                <a:lnTo>
                  <a:pt x="0" y="675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4859" y="469955"/>
            <a:ext cx="5871091" cy="126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Layout of Oilert 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34255" y="1824280"/>
            <a:ext cx="3623905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  5. Filled Fuel Tank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39073" y="2158187"/>
            <a:ext cx="691158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Menu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7298" y="5248564"/>
            <a:ext cx="1121688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Gas (gal):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31624" y="8238424"/>
            <a:ext cx="896183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Submit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482233" y="2795698"/>
            <a:ext cx="3194965" cy="1699387"/>
            <a:chOff x="0" y="0"/>
            <a:chExt cx="22190713" cy="118031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190714" cy="11803139"/>
            </a:xfrm>
            <a:custGeom>
              <a:avLst/>
              <a:gdLst/>
              <a:ahLst/>
              <a:cxnLst/>
              <a:rect r="r" b="b" t="t" l="l"/>
              <a:pathLst>
                <a:path h="11803139" w="22190714">
                  <a:moveTo>
                    <a:pt x="22190714" y="287881"/>
                  </a:moveTo>
                  <a:lnTo>
                    <a:pt x="22190714" y="11512350"/>
                  </a:lnTo>
                  <a:cubicBezTo>
                    <a:pt x="22190714" y="11673011"/>
                    <a:pt x="21661095" y="11803139"/>
                    <a:pt x="21007209" y="11803139"/>
                  </a:cubicBezTo>
                  <a:lnTo>
                    <a:pt x="1183505" y="11803139"/>
                  </a:lnTo>
                  <a:cubicBezTo>
                    <a:pt x="529618" y="11803139"/>
                    <a:pt x="0" y="11673011"/>
                    <a:pt x="0" y="11512350"/>
                  </a:cubicBezTo>
                  <a:lnTo>
                    <a:pt x="0" y="287881"/>
                  </a:lnTo>
                  <a:cubicBezTo>
                    <a:pt x="0" y="140451"/>
                    <a:pt x="446773" y="19047"/>
                    <a:pt x="1024915" y="0"/>
                  </a:cubicBezTo>
                  <a:lnTo>
                    <a:pt x="21165798" y="0"/>
                  </a:lnTo>
                  <a:cubicBezTo>
                    <a:pt x="21743941" y="19047"/>
                    <a:pt x="22190714" y="140451"/>
                    <a:pt x="22190714" y="287881"/>
                  </a:cubicBezTo>
                  <a:close/>
                </a:path>
              </a:pathLst>
            </a:custGeom>
            <a:blipFill>
              <a:blip r:embed="rId6"/>
              <a:stretch>
                <a:fillRect l="0" t="-20417" r="0" b="-20417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837298" y="4636507"/>
            <a:ext cx="703183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Miles: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25781" y="4045157"/>
            <a:ext cx="2663905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1999 Lincoln Towncar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725781" y="5726084"/>
            <a:ext cx="2707869" cy="653644"/>
          </a:xfrm>
          <a:custGeom>
            <a:avLst/>
            <a:gdLst/>
            <a:ahLst/>
            <a:cxnLst/>
            <a:rect r="r" b="b" t="t" l="l"/>
            <a:pathLst>
              <a:path h="653644" w="2707869">
                <a:moveTo>
                  <a:pt x="0" y="0"/>
                </a:moveTo>
                <a:lnTo>
                  <a:pt x="2707869" y="0"/>
                </a:lnTo>
                <a:lnTo>
                  <a:pt x="2707869" y="653643"/>
                </a:lnTo>
                <a:lnTo>
                  <a:pt x="0" y="653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958986" y="5847483"/>
            <a:ext cx="688658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m/d/y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37298" y="5847483"/>
            <a:ext cx="646509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Date: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10739" y="8409739"/>
            <a:ext cx="1877261" cy="1877261"/>
            <a:chOff x="0" y="0"/>
            <a:chExt cx="2503014" cy="25030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62A47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62A47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62A47"/>
              </a:solid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752475"/>
            <a:ext cx="10713084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Challenges &amp; Lessons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221396"/>
            <a:ext cx="16763373" cy="782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8"/>
              </a:lnSpc>
            </a:pPr>
            <a:r>
              <a:rPr lang="en-US" sz="3856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Challenges We Faced:</a:t>
            </a:r>
          </a:p>
          <a:p>
            <a:pPr algn="just" marL="832513" indent="-416257" lvl="1">
              <a:lnSpc>
                <a:spcPts val="5398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Time constraints: building a functional app in 24 hours was difficult</a:t>
            </a:r>
          </a:p>
          <a:p>
            <a:pPr algn="just" marL="832513" indent="-416257" lvl="1">
              <a:lnSpc>
                <a:spcPts val="5398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Initial miscommunication on project scope</a:t>
            </a:r>
          </a:p>
          <a:p>
            <a:pPr algn="just" marL="832513" indent="-416257" lvl="1">
              <a:lnSpc>
                <a:spcPts val="5398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Debugging and implementing database interactions </a:t>
            </a:r>
          </a:p>
          <a:p>
            <a:pPr algn="just" marL="832513" indent="-416257" lvl="1">
              <a:lnSpc>
                <a:spcPts val="5398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Wyatt got sick</a:t>
            </a:r>
          </a:p>
          <a:p>
            <a:pPr algn="just">
              <a:lnSpc>
                <a:spcPts val="5398"/>
              </a:lnSpc>
            </a:pPr>
          </a:p>
          <a:p>
            <a:pPr algn="just">
              <a:lnSpc>
                <a:spcPts val="5398"/>
              </a:lnSpc>
            </a:pPr>
            <a:r>
              <a:rPr lang="en-US" sz="3856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What We Learned:</a:t>
            </a:r>
          </a:p>
          <a:p>
            <a:pPr algn="just" marL="832513" indent="-416257" lvl="1">
              <a:lnSpc>
                <a:spcPts val="5398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Clear communication is key in team projects</a:t>
            </a:r>
          </a:p>
          <a:p>
            <a:pPr algn="just" marL="832513" indent="-416257" lvl="1">
              <a:lnSpc>
                <a:spcPts val="5398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Breaking down tasks makes development more manageable</a:t>
            </a:r>
          </a:p>
          <a:p>
            <a:pPr algn="just" marL="832513" indent="-416257" lvl="1">
              <a:lnSpc>
                <a:spcPts val="5398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A well-planned architecture is crucial for future scalability</a:t>
            </a:r>
          </a:p>
          <a:p>
            <a:pPr algn="just" marL="832513" indent="-416257" lvl="1">
              <a:lnSpc>
                <a:spcPts val="5398"/>
              </a:lnSpc>
              <a:buFont typeface="Arial"/>
              <a:buChar char="•"/>
            </a:pPr>
            <a:r>
              <a:rPr lang="en-US" sz="3856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Wyatt should stay healthy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7474" y="0"/>
            <a:ext cx="450526" cy="10287000"/>
            <a:chOff x="0" y="0"/>
            <a:chExt cx="152400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" cy="3479800"/>
            </a:xfrm>
            <a:custGeom>
              <a:avLst/>
              <a:gdLst/>
              <a:ahLst/>
              <a:cxnLst/>
              <a:rect r="r" b="b" t="t" l="l"/>
              <a:pathLst>
                <a:path h="34798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52475"/>
            <a:ext cx="8948746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Future Development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16674"/>
            <a:ext cx="12645475" cy="725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6"/>
              </a:lnSpc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Where We Want to Take Oilert:</a:t>
            </a:r>
          </a:p>
          <a:p>
            <a:pPr algn="l" marL="707266" indent="-353633" lvl="1">
              <a:lnSpc>
                <a:spcPts val="4586"/>
              </a:lnSpc>
              <a:buFont typeface="Arial"/>
              <a:buChar char="•"/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Expanded Maintenance Tracking</a:t>
            </a:r>
          </a:p>
          <a:p>
            <a:pPr algn="l" marL="1414533" indent="-471511" lvl="2">
              <a:lnSpc>
                <a:spcPts val="4586"/>
              </a:lnSpc>
              <a:buFont typeface="Arial"/>
              <a:buChar char="⚬"/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Monitor oil changes, filter replacements, coolant levels, and more</a:t>
            </a:r>
          </a:p>
          <a:p>
            <a:pPr algn="l" marL="1414533" indent="-471511" lvl="2">
              <a:lnSpc>
                <a:spcPts val="4586"/>
              </a:lnSpc>
              <a:buFont typeface="Arial"/>
              <a:buChar char="⚬"/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Based on real usage data and manufacturer guidelines</a:t>
            </a:r>
          </a:p>
          <a:p>
            <a:pPr algn="l" marL="707266" indent="-353633" lvl="1">
              <a:lnSpc>
                <a:spcPts val="4586"/>
              </a:lnSpc>
              <a:buFont typeface="Arial"/>
              <a:buChar char="•"/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Predictive Service Alerts</a:t>
            </a:r>
          </a:p>
          <a:p>
            <a:pPr algn="l" marL="1414533" indent="-471511" lvl="2">
              <a:lnSpc>
                <a:spcPts val="4586"/>
              </a:lnSpc>
              <a:buFont typeface="Arial"/>
              <a:buChar char="⚬"/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Use historical data to anticipate maintenance needs</a:t>
            </a:r>
          </a:p>
          <a:p>
            <a:pPr algn="l" marL="1414533" indent="-471511" lvl="2">
              <a:lnSpc>
                <a:spcPts val="4586"/>
              </a:lnSpc>
              <a:buFont typeface="Arial"/>
              <a:buChar char="⚬"/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Similar to calculating miles per gallon</a:t>
            </a:r>
          </a:p>
          <a:p>
            <a:pPr algn="l" marL="707266" indent="-353633" lvl="1">
              <a:lnSpc>
                <a:spcPts val="4586"/>
              </a:lnSpc>
              <a:buFont typeface="Arial"/>
              <a:buChar char="•"/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Cloud Integration</a:t>
            </a:r>
          </a:p>
          <a:p>
            <a:pPr algn="l" marL="1414533" indent="-471511" lvl="2">
              <a:lnSpc>
                <a:spcPts val="4586"/>
              </a:lnSpc>
              <a:buFont typeface="Arial"/>
              <a:buChar char="⚬"/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Multi-device access</a:t>
            </a:r>
          </a:p>
          <a:p>
            <a:pPr algn="l" marL="1414533" indent="-471511" lvl="2">
              <a:lnSpc>
                <a:spcPts val="4586"/>
              </a:lnSpc>
              <a:buFont typeface="Arial"/>
              <a:buChar char="⚬"/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Automatic data backup</a:t>
            </a:r>
          </a:p>
          <a:p>
            <a:pPr algn="l" marL="707266" indent="-353633" lvl="1">
              <a:lnSpc>
                <a:spcPts val="4586"/>
              </a:lnSpc>
              <a:buFont typeface="Arial"/>
              <a:buChar char="•"/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Industry Adoption</a:t>
            </a:r>
          </a:p>
          <a:p>
            <a:pPr algn="l" marL="1414533" indent="-471511" lvl="2">
              <a:lnSpc>
                <a:spcPts val="4586"/>
              </a:lnSpc>
              <a:buFont typeface="Arial"/>
              <a:buChar char="⚬"/>
            </a:pPr>
            <a:r>
              <a:rPr lang="en-US" sz="3275">
                <a:solidFill>
                  <a:srgbClr val="000000"/>
                </a:solidFill>
                <a:latin typeface="Amancio"/>
                <a:ea typeface="Amancio"/>
                <a:cs typeface="Amancio"/>
                <a:sym typeface="Amancio"/>
              </a:rPr>
              <a:t>Scalable solution for automotive businesses and fleet management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111431" y="-2601004"/>
            <a:ext cx="4176569" cy="12888004"/>
            <a:chOff x="0" y="0"/>
            <a:chExt cx="516473" cy="1593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6473" cy="1593725"/>
            </a:xfrm>
            <a:custGeom>
              <a:avLst/>
              <a:gdLst/>
              <a:ahLst/>
              <a:cxnLst/>
              <a:rect r="r" b="b" t="t" l="l"/>
              <a:pathLst>
                <a:path h="1593725" w="516473">
                  <a:moveTo>
                    <a:pt x="172251" y="19070"/>
                  </a:moveTo>
                  <a:cubicBezTo>
                    <a:pt x="198643" y="7556"/>
                    <a:pt x="228831" y="0"/>
                    <a:pt x="258376" y="0"/>
                  </a:cubicBezTo>
                  <a:cubicBezTo>
                    <a:pt x="287921" y="0"/>
                    <a:pt x="316351" y="6476"/>
                    <a:pt x="342550" y="17990"/>
                  </a:cubicBezTo>
                  <a:cubicBezTo>
                    <a:pt x="343108" y="18350"/>
                    <a:pt x="343665" y="18350"/>
                    <a:pt x="344222" y="18710"/>
                  </a:cubicBezTo>
                  <a:cubicBezTo>
                    <a:pt x="442611" y="64765"/>
                    <a:pt x="515079" y="186379"/>
                    <a:pt x="516473" y="345849"/>
                  </a:cubicBezTo>
                  <a:lnTo>
                    <a:pt x="516473" y="1593725"/>
                  </a:lnTo>
                  <a:lnTo>
                    <a:pt x="0" y="1593725"/>
                  </a:lnTo>
                  <a:lnTo>
                    <a:pt x="0" y="346775"/>
                  </a:lnTo>
                  <a:cubicBezTo>
                    <a:pt x="1394" y="185660"/>
                    <a:pt x="72747" y="64045"/>
                    <a:pt x="172251" y="19070"/>
                  </a:cubicBezTo>
                  <a:close/>
                </a:path>
              </a:pathLst>
            </a:custGeom>
            <a:blipFill>
              <a:blip r:embed="rId2"/>
              <a:stretch>
                <a:fillRect l="-181434" t="0" r="-181434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DAGd46e9ai8</dc:identifier>
  <dcterms:modified xsi:type="dcterms:W3CDTF">2011-08-01T06:04:30Z</dcterms:modified>
  <cp:revision>1</cp:revision>
  <dc:title>Oilert</dc:title>
</cp:coreProperties>
</file>